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57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30" d="100"/>
          <a:sy n="130" d="100"/>
        </p:scale>
        <p:origin x="-990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58653-B24B-4930-84CE-A726E0021BD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3ED9A-CB88-4CE2-BE40-6F9B1261A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14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3ED9A-CB88-4CE2-BE40-6F9B1261A4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35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3ED9A-CB88-4CE2-BE40-6F9B1261A4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35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3ED9A-CB88-4CE2-BE40-6F9B1261A4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35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3ED9A-CB88-4CE2-BE40-6F9B1261A4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35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13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5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9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98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2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8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98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4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77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87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18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8AABE-9947-4A42-8BEB-B148088D4928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E91A9-8913-4198-B299-4925528E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69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96538"/>
            <a:ext cx="4572000" cy="565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531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oug Schaupp\Pictures\doug's college  ID high quality.JPG"/>
          <p:cNvPicPr>
            <a:picLocks noChangeAspect="1" noChangeArrowheads="1"/>
          </p:cNvPicPr>
          <p:nvPr/>
        </p:nvPicPr>
        <p:blipFill>
          <a:blip r:embed="rId3"/>
          <a:srcRect r="62319" b="82051"/>
          <a:stretch>
            <a:fillRect/>
          </a:stretch>
        </p:blipFill>
        <p:spPr bwMode="auto">
          <a:xfrm>
            <a:off x="1446909" y="1371600"/>
            <a:ext cx="6010775" cy="3429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1903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9600"/>
            <a:ext cx="1613232" cy="19942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67938"/>
            <a:ext cx="2197100" cy="161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2438400"/>
            <a:ext cx="73914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CC00"/>
                </a:solidFill>
              </a:rPr>
              <a:t>A</a:t>
            </a:r>
            <a:r>
              <a:rPr lang="en-US" sz="3200" dirty="0" smtClean="0">
                <a:solidFill>
                  <a:srgbClr val="FFCC00"/>
                </a:solidFill>
              </a:rPr>
              <a:t> Bit of Urbana on your Campus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HOW TO BRING THE “MONEY” CAMPAIGN TO CAMPUS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Doug Schaupp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883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9600"/>
            <a:ext cx="1613232" cy="19942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67938"/>
            <a:ext cx="2197100" cy="161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762000"/>
            <a:ext cx="52578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C00"/>
                </a:solidFill>
              </a:rPr>
              <a:t>WHAT VALUES ARE IN THE MONEY CAMPAIGN?  </a:t>
            </a:r>
            <a:endParaRPr lang="en-US" sz="3200" dirty="0">
              <a:solidFill>
                <a:srgbClr val="FFCC00"/>
              </a:solidFill>
            </a:endParaRP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Discipleship.  </a:t>
            </a:r>
            <a:r>
              <a:rPr lang="en-US" sz="3200" dirty="0" smtClean="0">
                <a:solidFill>
                  <a:srgbClr val="FFFFFF"/>
                </a:solidFill>
              </a:rPr>
              <a:t> </a:t>
            </a:r>
            <a:endParaRPr lang="en-US" sz="3200" dirty="0">
              <a:solidFill>
                <a:srgbClr val="FFFFFF"/>
              </a:solidFill>
            </a:endParaRP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Evangelism</a:t>
            </a:r>
            <a:r>
              <a:rPr lang="en-US" sz="3200" dirty="0">
                <a:solidFill>
                  <a:srgbClr val="FFFFFF"/>
                </a:solidFill>
              </a:rPr>
              <a:t>.  </a:t>
            </a:r>
            <a:endParaRPr lang="en-US" sz="3200" dirty="0" smtClean="0">
              <a:solidFill>
                <a:srgbClr val="FFFFFF"/>
              </a:solidFill>
            </a:endParaRP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Scripture</a:t>
            </a:r>
            <a:r>
              <a:rPr lang="en-US" sz="3200" dirty="0">
                <a:solidFill>
                  <a:srgbClr val="FFFFFF"/>
                </a:solidFill>
              </a:rPr>
              <a:t>.  </a:t>
            </a:r>
            <a:endParaRPr lang="en-US" sz="3200" dirty="0" smtClean="0">
              <a:solidFill>
                <a:srgbClr val="FFFFFF"/>
              </a:solidFill>
            </a:endParaRP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Community</a:t>
            </a:r>
            <a:endParaRPr lang="en-US" sz="3200" dirty="0">
              <a:solidFill>
                <a:srgbClr val="FFFFFF"/>
              </a:solidFill>
            </a:endParaRP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Leadership Development</a:t>
            </a: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God’s Purposes around the globe</a:t>
            </a: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Swaziland </a:t>
            </a:r>
            <a:r>
              <a:rPr lang="en-US" sz="3200" dirty="0">
                <a:solidFill>
                  <a:srgbClr val="FFFFFF"/>
                </a:solidFill>
              </a:rPr>
              <a:t>and </a:t>
            </a:r>
            <a:r>
              <a:rPr lang="en-US" sz="3200" dirty="0" smtClean="0">
                <a:solidFill>
                  <a:srgbClr val="FFFFFF"/>
                </a:solidFill>
              </a:rPr>
              <a:t>Shorty and </a:t>
            </a:r>
            <a:r>
              <a:rPr lang="en-US" sz="3200" dirty="0">
                <a:solidFill>
                  <a:srgbClr val="FFFFFF"/>
                </a:solidFill>
              </a:rPr>
              <a:t>World Vision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97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96538"/>
            <a:ext cx="4572000" cy="565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06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9600"/>
            <a:ext cx="1613232" cy="19942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67938"/>
            <a:ext cx="2197100" cy="161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762000"/>
            <a:ext cx="5257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C00"/>
                </a:solidFill>
              </a:rPr>
              <a:t>FINANCIAL DISCIPLESHIP </a:t>
            </a:r>
            <a:endParaRPr lang="en-US" sz="3200" dirty="0">
              <a:solidFill>
                <a:srgbClr val="FFCC00"/>
              </a:solidFill>
            </a:endParaRP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101.  Our Campaign</a:t>
            </a:r>
            <a:endParaRPr lang="en-US" sz="3200" dirty="0">
              <a:solidFill>
                <a:srgbClr val="FFFFFF"/>
              </a:solidFill>
            </a:endParaRP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201.  You</a:t>
            </a:r>
          </a:p>
          <a:p>
            <a:pPr marL="285750" indent="-285750">
              <a:buClr>
                <a:srgbClr val="FFCC00"/>
              </a:buClr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301</a:t>
            </a:r>
            <a:r>
              <a:rPr lang="en-US" sz="3200" dirty="0" smtClean="0">
                <a:solidFill>
                  <a:srgbClr val="FFFFFF"/>
                </a:solidFill>
              </a:rPr>
              <a:t>.  Gary </a:t>
            </a:r>
            <a:r>
              <a:rPr lang="en-US" sz="3200" dirty="0" err="1" smtClean="0">
                <a:solidFill>
                  <a:srgbClr val="FFFFFF"/>
                </a:solidFill>
              </a:rPr>
              <a:t>VanderPol</a:t>
            </a:r>
            <a:r>
              <a:rPr lang="en-US" sz="3200" dirty="0" smtClean="0">
                <a:solidFill>
                  <a:srgbClr val="FFFFFF"/>
                </a:solidFill>
              </a:rPr>
              <a:t>.  Lazarus at the Gate</a:t>
            </a:r>
          </a:p>
          <a:p>
            <a:endParaRPr lang="en-US" sz="3200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3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9600"/>
            <a:ext cx="1613232" cy="19942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67938"/>
            <a:ext cx="2197100" cy="161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4600" y="914400"/>
            <a:ext cx="61722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C00"/>
                </a:solidFill>
              </a:rPr>
              <a:t>SCRIPTURE</a:t>
            </a:r>
            <a:endParaRPr lang="en-US" sz="3200" dirty="0">
              <a:solidFill>
                <a:srgbClr val="FFCC00"/>
              </a:solidFill>
            </a:endParaRPr>
          </a:p>
          <a:p>
            <a:pPr marL="457200" lvl="0" indent="-457200">
              <a:buClr>
                <a:srgbClr val="FFCC00"/>
              </a:buClr>
              <a:buFont typeface="Arial"/>
              <a:buChar char="•"/>
            </a:pPr>
            <a:r>
              <a:rPr lang="en-US" sz="3200" b="1" dirty="0">
                <a:solidFill>
                  <a:srgbClr val="FFFFFF"/>
                </a:solidFill>
              </a:rPr>
              <a:t>Luke 12.22-34</a:t>
            </a:r>
            <a:r>
              <a:rPr lang="en-US" sz="3200" dirty="0">
                <a:solidFill>
                  <a:srgbClr val="FFFFFF"/>
                </a:solidFill>
              </a:rPr>
              <a:t>.  Small </a:t>
            </a:r>
            <a:r>
              <a:rPr lang="en-US" sz="3200" dirty="0" smtClean="0">
                <a:solidFill>
                  <a:srgbClr val="FFFFFF"/>
                </a:solidFill>
              </a:rPr>
              <a:t>Group.</a:t>
            </a:r>
          </a:p>
          <a:p>
            <a:pPr marL="457200" lvl="0" indent="-457200">
              <a:buClr>
                <a:srgbClr val="FFCC00"/>
              </a:buClr>
              <a:buFont typeface="Arial"/>
              <a:buChar char="•"/>
            </a:pPr>
            <a:r>
              <a:rPr lang="en-US" sz="3200" b="1" dirty="0" smtClean="0">
                <a:solidFill>
                  <a:srgbClr val="FFFFFF"/>
                </a:solidFill>
              </a:rPr>
              <a:t>Luke </a:t>
            </a:r>
            <a:r>
              <a:rPr lang="en-US" sz="3200" b="1" dirty="0">
                <a:solidFill>
                  <a:srgbClr val="FFFFFF"/>
                </a:solidFill>
              </a:rPr>
              <a:t>12:13-21</a:t>
            </a:r>
            <a:r>
              <a:rPr lang="en-US" sz="3200" dirty="0">
                <a:solidFill>
                  <a:srgbClr val="FFFFFF"/>
                </a:solidFill>
              </a:rPr>
              <a:t>.  Large </a:t>
            </a:r>
            <a:r>
              <a:rPr lang="en-US" sz="3200" dirty="0" smtClean="0">
                <a:solidFill>
                  <a:srgbClr val="FFFFFF"/>
                </a:solidFill>
              </a:rPr>
              <a:t>Group</a:t>
            </a:r>
          </a:p>
          <a:p>
            <a:pPr marL="457200" lvl="0" indent="-457200">
              <a:buClr>
                <a:srgbClr val="FFCC00"/>
              </a:buClr>
              <a:buFont typeface="Arial"/>
              <a:buChar char="•"/>
            </a:pPr>
            <a:r>
              <a:rPr lang="en-US" sz="3200" b="1" dirty="0" smtClean="0">
                <a:solidFill>
                  <a:srgbClr val="FFFFFF"/>
                </a:solidFill>
              </a:rPr>
              <a:t>Luke </a:t>
            </a:r>
            <a:r>
              <a:rPr lang="en-US" sz="3200" b="1" dirty="0">
                <a:solidFill>
                  <a:srgbClr val="FFFFFF"/>
                </a:solidFill>
              </a:rPr>
              <a:t>16:19-31</a:t>
            </a:r>
            <a:r>
              <a:rPr lang="en-US" sz="3200" dirty="0">
                <a:solidFill>
                  <a:srgbClr val="FFFFFF"/>
                </a:solidFill>
              </a:rPr>
              <a:t>.  Small Group after the </a:t>
            </a:r>
            <a:r>
              <a:rPr lang="en-US" sz="3200" dirty="0" err="1">
                <a:solidFill>
                  <a:srgbClr val="FFFFFF"/>
                </a:solidFill>
              </a:rPr>
              <a:t>Proxe</a:t>
            </a:r>
            <a:r>
              <a:rPr lang="en-US" sz="3200" dirty="0">
                <a:solidFill>
                  <a:srgbClr val="FFFFFF"/>
                </a:solidFill>
              </a:rPr>
              <a:t> on </a:t>
            </a:r>
            <a:r>
              <a:rPr lang="en-US" sz="3200" dirty="0" err="1" smtClean="0">
                <a:solidFill>
                  <a:srgbClr val="FFFFFF"/>
                </a:solidFill>
              </a:rPr>
              <a:t>campuS</a:t>
            </a:r>
            <a:endParaRPr lang="en-US" sz="3200" dirty="0">
              <a:solidFill>
                <a:srgbClr val="FFFFFF"/>
              </a:solidFill>
            </a:endParaRPr>
          </a:p>
          <a:p>
            <a:pPr marL="457200" lvl="0" indent="-457200">
              <a:buClr>
                <a:srgbClr val="FFCC00"/>
              </a:buClr>
              <a:buFont typeface="Arial"/>
              <a:buChar char="•"/>
            </a:pPr>
            <a:r>
              <a:rPr lang="en-US" sz="3200" b="1" dirty="0" smtClean="0">
                <a:solidFill>
                  <a:srgbClr val="FFFFFF"/>
                </a:solidFill>
              </a:rPr>
              <a:t>Matt </a:t>
            </a:r>
            <a:r>
              <a:rPr lang="en-US" sz="3200" b="1" dirty="0">
                <a:solidFill>
                  <a:srgbClr val="FFFFFF"/>
                </a:solidFill>
              </a:rPr>
              <a:t>25: 31-46</a:t>
            </a:r>
            <a:r>
              <a:rPr lang="en-US" sz="3200" dirty="0">
                <a:solidFill>
                  <a:srgbClr val="FFFFFF"/>
                </a:solidFill>
              </a:rPr>
              <a:t>.  Large Group and Kit </a:t>
            </a:r>
            <a:r>
              <a:rPr lang="en-US" sz="3200" dirty="0" smtClean="0">
                <a:solidFill>
                  <a:srgbClr val="FFFFFF"/>
                </a:solidFill>
              </a:rPr>
              <a:t>Build</a:t>
            </a:r>
            <a:endParaRPr lang="en-US" sz="3200" dirty="0">
              <a:solidFill>
                <a:srgbClr val="FFFFFF"/>
              </a:solidFill>
            </a:endParaRPr>
          </a:p>
          <a:p>
            <a:endParaRPr lang="en-US" sz="3200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28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73</Words>
  <Application>Microsoft Office PowerPoint</Application>
  <PresentationFormat>On-screen Show (4:3)</PresentationFormat>
  <Paragraphs>34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Nauman</dc:creator>
  <cp:lastModifiedBy>Gary Nauman</cp:lastModifiedBy>
  <cp:revision>7</cp:revision>
  <dcterms:created xsi:type="dcterms:W3CDTF">2012-12-19T17:18:48Z</dcterms:created>
  <dcterms:modified xsi:type="dcterms:W3CDTF">2013-01-09T18:16:19Z</dcterms:modified>
</cp:coreProperties>
</file>